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4"/>
  </p:notesMasterIdLst>
  <p:sldIdLst>
    <p:sldId id="256" r:id="rId2"/>
    <p:sldId id="261" r:id="rId3"/>
    <p:sldId id="298" r:id="rId4"/>
    <p:sldId id="299" r:id="rId5"/>
    <p:sldId id="307" r:id="rId6"/>
    <p:sldId id="309" r:id="rId7"/>
    <p:sldId id="257" r:id="rId8"/>
    <p:sldId id="303" r:id="rId9"/>
    <p:sldId id="297" r:id="rId10"/>
    <p:sldId id="300" r:id="rId11"/>
    <p:sldId id="301" r:id="rId12"/>
    <p:sldId id="302" r:id="rId13"/>
    <p:sldId id="304" r:id="rId14"/>
    <p:sldId id="305" r:id="rId15"/>
    <p:sldId id="306" r:id="rId16"/>
    <p:sldId id="277" r:id="rId17"/>
    <p:sldId id="260" r:id="rId18"/>
    <p:sldId id="314" r:id="rId19"/>
    <p:sldId id="269" r:id="rId20"/>
    <p:sldId id="313" r:id="rId21"/>
    <p:sldId id="315" r:id="rId22"/>
    <p:sldId id="296" r:id="rId23"/>
  </p:sldIdLst>
  <p:sldSz cx="9144000" cy="5143500" type="screen16x9"/>
  <p:notesSz cx="6858000" cy="9144000"/>
  <p:embeddedFontLst>
    <p:embeddedFont>
      <p:font typeface="Bellota Text" panose="020B0604020202020204" charset="0"/>
      <p:regular r:id="rId25"/>
      <p:bold r:id="rId26"/>
      <p:italic r:id="rId27"/>
      <p:boldItalic r:id="rId28"/>
    </p:embeddedFont>
    <p:embeddedFont>
      <p:font typeface="Bellota Text Light" panose="020B0604020202020204" charset="0"/>
      <p:regular r:id="rId29"/>
      <p:bold r:id="rId30"/>
      <p:italic r:id="rId31"/>
      <p:boldItalic r:id="rId32"/>
    </p:embeddedFont>
    <p:embeddedFont>
      <p:font typeface="Gill Sans Ultra Bold" panose="020B0A02020104020203" pitchFamily="34" charset="0"/>
      <p:regular r:id="rId33"/>
    </p:embeddedFont>
    <p:embeddedFont>
      <p:font typeface="Satisfy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1F52A6-A606-4D11-9BC2-5BA803DFAFF6}">
  <a:tblStyle styleId="{241F52A6-A606-4D11-9BC2-5BA803DFAF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0EBCB6B-6929-4B4B-9B83-FFC68D3EDE3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2881" autoAdjust="0"/>
  </p:normalViewPr>
  <p:slideViewPr>
    <p:cSldViewPr snapToGrid="0">
      <p:cViewPr>
        <p:scale>
          <a:sx n="125" d="100"/>
          <a:sy n="125" d="100"/>
        </p:scale>
        <p:origin x="1344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332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6081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4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53925" y="689125"/>
            <a:ext cx="5636136" cy="2822749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rgbClr val="274E13">
                <a:alpha val="40000"/>
              </a:srgbClr>
            </a:outerShdw>
          </a:effectLst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7050"/>
            <a:ext cx="9144000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914900" y="1232450"/>
            <a:ext cx="5314200" cy="173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3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5875" y="271169"/>
            <a:ext cx="4532251" cy="4546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7050"/>
            <a:ext cx="9144000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2743200" y="2161800"/>
            <a:ext cx="3657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73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⬩"/>
              <a:defRPr sz="2500" i="1">
                <a:solidFill>
                  <a:schemeClr val="lt1"/>
                </a:solidFill>
              </a:defRPr>
            </a:lvl1pPr>
            <a:lvl2pPr marL="914400" lvl="1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◇"/>
              <a:defRPr sz="2500" i="1">
                <a:solidFill>
                  <a:schemeClr val="lt1"/>
                </a:solidFill>
              </a:defRPr>
            </a:lvl2pPr>
            <a:lvl3pPr marL="1371600" lvl="2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■"/>
              <a:defRPr sz="2500" i="1">
                <a:solidFill>
                  <a:schemeClr val="lt1"/>
                </a:solidFill>
              </a:defRPr>
            </a:lvl3pPr>
            <a:lvl4pPr marL="1828800" lvl="3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●"/>
              <a:defRPr sz="2500" i="1">
                <a:solidFill>
                  <a:schemeClr val="lt1"/>
                </a:solidFill>
              </a:defRPr>
            </a:lvl4pPr>
            <a:lvl5pPr marL="2286000" lvl="4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○"/>
              <a:defRPr sz="2500" i="1">
                <a:solidFill>
                  <a:schemeClr val="lt1"/>
                </a:solidFill>
              </a:defRPr>
            </a:lvl5pPr>
            <a:lvl6pPr marL="2743200" lvl="5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■"/>
              <a:defRPr sz="2500" i="1">
                <a:solidFill>
                  <a:schemeClr val="lt1"/>
                </a:solidFill>
              </a:defRPr>
            </a:lvl6pPr>
            <a:lvl7pPr marL="3200400" lvl="6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●"/>
              <a:defRPr sz="2500" i="1">
                <a:solidFill>
                  <a:schemeClr val="lt1"/>
                </a:solidFill>
              </a:defRPr>
            </a:lvl7pPr>
            <a:lvl8pPr marL="3657600" lvl="7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○"/>
              <a:defRPr sz="2500" i="1">
                <a:solidFill>
                  <a:schemeClr val="lt1"/>
                </a:solidFill>
              </a:defRPr>
            </a:lvl8pPr>
            <a:lvl9pPr marL="4114800" lvl="8" indent="-387350" algn="ctr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500"/>
              <a:buChar char="■"/>
              <a:defRPr sz="2500" i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271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2"/>
                </a:solidFill>
                <a:latin typeface="Satisfy"/>
                <a:ea typeface="Satisfy"/>
                <a:cs typeface="Satisfy"/>
                <a:sym typeface="Satisfy"/>
              </a:rPr>
              <a:t>“</a:t>
            </a:r>
            <a:endParaRPr sz="9600">
              <a:solidFill>
                <a:schemeClr val="lt2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4297650" y="4218625"/>
            <a:ext cx="548700" cy="92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080050" y="1201548"/>
            <a:ext cx="69840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⬩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◇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855275" y="1201550"/>
            <a:ext cx="3473100" cy="29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◇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815599" y="1201550"/>
            <a:ext cx="3473100" cy="29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◇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80050" y="1201548"/>
            <a:ext cx="69840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Bellota Text Light"/>
              <a:buChar char="⬩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Bellota Text Light"/>
              <a:buChar char="◇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ctrTitle"/>
          </p:nvPr>
        </p:nvSpPr>
        <p:spPr>
          <a:xfrm>
            <a:off x="1914900" y="1232450"/>
            <a:ext cx="5314200" cy="173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is Your Presentation Title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8C09C1-B6F5-5234-66CE-BBB40C517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3E6D8B-C902-5842-CC1F-FB0C12F26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4744" y="561975"/>
            <a:ext cx="5344355" cy="20907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AFB761E-ADE9-F997-820E-035DD2792A01}"/>
              </a:ext>
            </a:extLst>
          </p:cNvPr>
          <p:cNvSpPr/>
          <p:nvPr/>
        </p:nvSpPr>
        <p:spPr>
          <a:xfrm>
            <a:off x="1828800" y="547200"/>
            <a:ext cx="5486400" cy="209073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Bellota Text" panose="020B0604020202020204" charset="0"/>
                <a:ea typeface="Bellota Text" panose="020B0604020202020204" charset="0"/>
              </a:rPr>
              <a:t>Welcome to the Meal Planner</a:t>
            </a:r>
          </a:p>
          <a:p>
            <a:pPr algn="ctr"/>
            <a:r>
              <a:rPr lang="en-US" sz="2800" b="1" dirty="0">
                <a:latin typeface="Bellota Text" panose="020B0604020202020204" charset="0"/>
                <a:ea typeface="Bellota Text" panose="020B0604020202020204" charset="0"/>
              </a:rPr>
              <a:t>Introduction to AI 2024</a:t>
            </a:r>
          </a:p>
          <a:p>
            <a:pPr algn="ctr"/>
            <a:endParaRPr lang="en-US" sz="2000" b="1" dirty="0">
              <a:latin typeface="Bellota Text" panose="020B0604020202020204" charset="0"/>
              <a:ea typeface="Bellota Text" panose="020B0604020202020204" charset="0"/>
            </a:endParaRPr>
          </a:p>
          <a:p>
            <a:pPr algn="ctr"/>
            <a:endParaRPr lang="en-US" sz="1800" b="1" dirty="0">
              <a:latin typeface="Bellota Text" panose="020B0604020202020204" charset="0"/>
              <a:ea typeface="Bellota Text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5118EE-20CB-1233-22D7-4CF0F57686B7}"/>
              </a:ext>
            </a:extLst>
          </p:cNvPr>
          <p:cNvSpPr txBox="1"/>
          <p:nvPr/>
        </p:nvSpPr>
        <p:spPr>
          <a:xfrm>
            <a:off x="2524231" y="1946611"/>
            <a:ext cx="42643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L" sz="1600" b="1" dirty="0">
                <a:solidFill>
                  <a:schemeClr val="lt1"/>
                </a:solidFill>
                <a:latin typeface="Bellota Text" panose="020B0604020202020204" charset="0"/>
                <a:ea typeface="Bellota Text" panose="020B0604020202020204" charset="0"/>
                <a:cs typeface="+mn-cs"/>
              </a:rPr>
              <a:t>Mor Ben Ami, Nadav Lederman, Daniel Gibor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B7C37-13BC-4494-A24A-7DDDD4809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Simulated</a:t>
            </a:r>
            <a:r>
              <a:rPr lang="en-US" sz="4000" dirty="0"/>
              <a:t> </a:t>
            </a: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Annealing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8B452-C3AA-D119-D734-9BE23F3234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B610D63-0B10-4151-1B8C-36DC140776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1100" y="927500"/>
            <a:ext cx="6604000" cy="2139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IL" altLang="en-IL" dirty="0"/>
              <a:t>Starts with </a:t>
            </a:r>
            <a:r>
              <a:rPr lang="en-US" altLang="en-IL" dirty="0"/>
              <a:t>a </a:t>
            </a:r>
            <a:r>
              <a:rPr lang="en-IL" altLang="en-IL" dirty="0"/>
              <a:t>random solution</a:t>
            </a:r>
            <a:r>
              <a:rPr lang="en-US" altLang="en-IL" dirty="0"/>
              <a:t>.</a:t>
            </a:r>
            <a:r>
              <a:rPr lang="en-IL" altLang="en-IL" dirty="0"/>
              <a:t> </a:t>
            </a:r>
          </a:p>
          <a:p>
            <a:pPr lvl="0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IL" altLang="en-IL" dirty="0"/>
              <a:t>Makes small changes, accepting improvements and sometimes worse solutions</a:t>
            </a:r>
            <a:r>
              <a:rPr lang="en-US" altLang="en-IL" dirty="0"/>
              <a:t>.</a:t>
            </a:r>
            <a:endParaRPr lang="en-IL" altLang="en-IL" dirty="0"/>
          </a:p>
          <a:p>
            <a:pPr lvl="0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IL" altLang="en-IL" dirty="0"/>
              <a:t>Temperature decreases over time, reducing acceptance of worse solutions</a:t>
            </a:r>
            <a:r>
              <a:rPr lang="en-US" altLang="en-IL" dirty="0"/>
              <a:t>,</a:t>
            </a:r>
            <a:r>
              <a:rPr lang="en-IL" altLang="en-I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3935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B7C37-13BC-4494-A24A-7DDDD480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50" y="569300"/>
            <a:ext cx="7403550" cy="396300"/>
          </a:xfrm>
        </p:spPr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sz="2400" b="1" dirty="0">
                <a:latin typeface="Gill Sans Ultra Bold" panose="020B0A02020104020203" pitchFamily="34" charset="77"/>
                <a:ea typeface="Bellota Text Light"/>
                <a:cs typeface="Arial"/>
              </a:rPr>
              <a:t>Reinforcement Learning (Q-learning)</a:t>
            </a:r>
            <a:endParaRPr lang="en-IL" sz="2400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8B452-C3AA-D119-D734-9BE23F3234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BB1D6C92-044B-F7F5-4F5C-9B4034C3ED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150" y="1284737"/>
            <a:ext cx="7759700" cy="176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indent="-355600" eaLnBrk="0" fontAlgn="base" hangingPunct="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Learns from repeated attempts </a:t>
            </a:r>
          </a:p>
          <a:p>
            <a:pPr marL="457200" indent="-355600" eaLnBrk="0" fontAlgn="base" hangingPunct="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Updates Q-table storing </a:t>
            </a:r>
            <a:r>
              <a:rPr lang="en-US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the </a:t>
            </a:r>
            <a:r>
              <a:rPr lang="en-IL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expected value of each action in each state </a:t>
            </a:r>
          </a:p>
          <a:p>
            <a:pPr marL="457200" indent="-355600" eaLnBrk="0" fontAlgn="base" hangingPunct="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Balances exploration and exploitation (epsilon-greed</a:t>
            </a:r>
            <a:r>
              <a:rPr lang="en-US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y)</a:t>
            </a: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238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FE4EC-5798-9C3B-FDA6-2BD41AAB9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Problem Types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F215B-C54E-4CC7-8525-EECD1A8DEC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grpSp>
        <p:nvGrpSpPr>
          <p:cNvPr id="6" name="Google Shape;900;p48">
            <a:extLst>
              <a:ext uri="{FF2B5EF4-FFF2-40B4-BE49-F238E27FC236}">
                <a16:creationId xmlns:a16="http://schemas.microsoft.com/office/drawing/2014/main" id="{5BD3DC90-5D1A-BCBC-BF94-35893D973F80}"/>
              </a:ext>
            </a:extLst>
          </p:cNvPr>
          <p:cNvGrpSpPr/>
          <p:nvPr/>
        </p:nvGrpSpPr>
        <p:grpSpPr>
          <a:xfrm>
            <a:off x="1480160" y="1282823"/>
            <a:ext cx="5634980" cy="2577854"/>
            <a:chOff x="9878975" y="3932835"/>
            <a:chExt cx="719918" cy="645502"/>
          </a:xfrm>
        </p:grpSpPr>
        <p:sp>
          <p:nvSpPr>
            <p:cNvPr id="7" name="Google Shape;901;p48">
              <a:extLst>
                <a:ext uri="{FF2B5EF4-FFF2-40B4-BE49-F238E27FC236}">
                  <a16:creationId xmlns:a16="http://schemas.microsoft.com/office/drawing/2014/main" id="{30A27982-BD4B-C6B1-C4EE-1906B15B5226}"/>
                </a:ext>
              </a:extLst>
            </p:cNvPr>
            <p:cNvSpPr/>
            <p:nvPr/>
          </p:nvSpPr>
          <p:spPr>
            <a:xfrm>
              <a:off x="10225338" y="4216303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902;p48">
              <a:extLst>
                <a:ext uri="{FF2B5EF4-FFF2-40B4-BE49-F238E27FC236}">
                  <a16:creationId xmlns:a16="http://schemas.microsoft.com/office/drawing/2014/main" id="{46B2604D-5A47-5D77-AA0D-580103EA4BE9}"/>
                </a:ext>
              </a:extLst>
            </p:cNvPr>
            <p:cNvSpPr/>
            <p:nvPr/>
          </p:nvSpPr>
          <p:spPr>
            <a:xfrm>
              <a:off x="10067759" y="3932835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03;p48">
              <a:extLst>
                <a:ext uri="{FF2B5EF4-FFF2-40B4-BE49-F238E27FC236}">
                  <a16:creationId xmlns:a16="http://schemas.microsoft.com/office/drawing/2014/main" id="{E2980922-633A-78BD-13E5-FA6F4646E71E}"/>
                </a:ext>
              </a:extLst>
            </p:cNvPr>
            <p:cNvSpPr/>
            <p:nvPr/>
          </p:nvSpPr>
          <p:spPr>
            <a:xfrm>
              <a:off x="9878975" y="4216303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1C0E6A9-0953-534F-CB55-1AB4C941BBD2}"/>
              </a:ext>
            </a:extLst>
          </p:cNvPr>
          <p:cNvSpPr txBox="1"/>
          <p:nvPr/>
        </p:nvSpPr>
        <p:spPr>
          <a:xfrm>
            <a:off x="3390900" y="1720994"/>
            <a:ext cx="207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Count Expired Items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98911B-6046-C8F3-5D2D-1EA98E5742BE}"/>
              </a:ext>
            </a:extLst>
          </p:cNvPr>
          <p:cNvSpPr txBox="1"/>
          <p:nvPr/>
        </p:nvSpPr>
        <p:spPr>
          <a:xfrm>
            <a:off x="2109541" y="2950426"/>
            <a:ext cx="207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Minimize Waster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6E246A-A82C-CDBD-4452-5A6C05FED8B5}"/>
              </a:ext>
            </a:extLst>
          </p:cNvPr>
          <p:cNvSpPr txBox="1"/>
          <p:nvPr/>
        </p:nvSpPr>
        <p:spPr>
          <a:xfrm>
            <a:off x="4938621" y="2954763"/>
            <a:ext cx="207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Meal Parameters 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08902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Count Expired Items 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E553D59-01EE-CB15-31E0-A42E8A727A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5650" y="1340745"/>
            <a:ext cx="698399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Score: 1 / (expired count + 1)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Focuses on minimizing the number of expired items </a:t>
            </a:r>
          </a:p>
        </p:txBody>
      </p:sp>
    </p:spTree>
    <p:extLst>
      <p:ext uri="{BB962C8B-B14F-4D97-AF65-F5344CB8AC3E}">
        <p14:creationId xmlns:p14="http://schemas.microsoft.com/office/powerpoint/2010/main" val="2580854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Minimize Waster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16F030E-9523-012E-39FD-510E4A5CC7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80050" y="1290687"/>
            <a:ext cx="7257115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Score: 1 / (expired count + 1) + Σ[1 / (expiration date - current date + 1)]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Prioritizes using ingredients closer to expiration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Provides continuity to choices of actions over time </a:t>
            </a:r>
          </a:p>
        </p:txBody>
      </p:sp>
    </p:spTree>
    <p:extLst>
      <p:ext uri="{BB962C8B-B14F-4D97-AF65-F5344CB8AC3E}">
        <p14:creationId xmlns:p14="http://schemas.microsoft.com/office/powerpoint/2010/main" val="466524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  <a:sym typeface="Bellota Text Light"/>
              </a:rPr>
              <a:t>Meal Parameters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  <a:sym typeface="Bellota Text Ligh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220BD42-3791-2D42-BE95-3D910DF913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56880" y="1371421"/>
            <a:ext cx="794961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Optimizes based on recipe parameters (e.g., taste, preparation time)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.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</a:t>
            </a: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C</a:t>
            </a:r>
            <a:r>
              <a:rPr kumimoji="0" lang="en-IL" altLang="en-I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ombined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with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the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</a:t>
            </a: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m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inimize </a:t>
            </a: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w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aste problems 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for multi-objective optimization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.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94566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297" name="Google Shape;297;p33"/>
          <p:cNvGrpSpPr/>
          <p:nvPr/>
        </p:nvGrpSpPr>
        <p:grpSpPr>
          <a:xfrm>
            <a:off x="1615440" y="693420"/>
            <a:ext cx="6065519" cy="3772554"/>
            <a:chOff x="2300897" y="902579"/>
            <a:chExt cx="4542205" cy="2661224"/>
          </a:xfrm>
        </p:grpSpPr>
        <p:sp>
          <p:nvSpPr>
            <p:cNvPr id="298" name="Google Shape;298;p33"/>
            <p:cNvSpPr/>
            <p:nvPr/>
          </p:nvSpPr>
          <p:spPr>
            <a:xfrm>
              <a:off x="2672348" y="90257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2300897" y="349377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2300897" y="343774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4235242" y="343774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3" name="Google Shape;303;p33"/>
          <p:cNvSpPr txBox="1">
            <a:spLocks noGrp="1"/>
          </p:cNvSpPr>
          <p:nvPr>
            <p:ph type="body" idx="4294967295"/>
          </p:nvPr>
        </p:nvSpPr>
        <p:spPr>
          <a:xfrm>
            <a:off x="2694286" y="-513383"/>
            <a:ext cx="4000250" cy="20295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b="1" dirty="0">
                <a:latin typeface="Gill Sans Ultra Bold" panose="020B0A02020104020203" pitchFamily="34" charset="77"/>
                <a:cs typeface="Arial"/>
                <a:sym typeface="Satisfy"/>
              </a:rPr>
              <a:t>User Interface</a:t>
            </a:r>
            <a:r>
              <a:rPr lang="en-US" sz="3600" dirty="0">
                <a:latin typeface="Satisfy"/>
                <a:ea typeface="Satisfy"/>
                <a:cs typeface="Satisfy"/>
                <a:sym typeface="Satisfy"/>
              </a:rPr>
              <a:t> </a:t>
            </a:r>
          </a:p>
        </p:txBody>
      </p:sp>
      <p:pic>
        <p:nvPicPr>
          <p:cNvPr id="2" name="Picture 1" descr="A table full of food&#10;&#10;Description automatically generated">
            <a:extLst>
              <a:ext uri="{FF2B5EF4-FFF2-40B4-BE49-F238E27FC236}">
                <a16:creationId xmlns:a16="http://schemas.microsoft.com/office/drawing/2014/main" id="{938CB50F-21D9-190F-F6B5-247A611F6F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6328" y="1004850"/>
            <a:ext cx="4500175" cy="2976622"/>
          </a:xfrm>
          <a:prstGeom prst="rect">
            <a:avLst/>
          </a:prstGeom>
        </p:spPr>
      </p:pic>
      <p:pic>
        <p:nvPicPr>
          <p:cNvPr id="4" name="Recording_1">
            <a:hlinkClick r:id="" action="ppaction://media"/>
            <a:extLst>
              <a:ext uri="{FF2B5EF4-FFF2-40B4-BE49-F238E27FC236}">
                <a16:creationId xmlns:a16="http://schemas.microsoft.com/office/drawing/2014/main" id="{ABC65A71-9504-F495-79FC-F70BE1E705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25783" y="846299"/>
            <a:ext cx="4784240" cy="3217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7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body" idx="1"/>
          </p:nvPr>
        </p:nvSpPr>
        <p:spPr>
          <a:xfrm>
            <a:off x="2964873" y="1933200"/>
            <a:ext cx="3616036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69850" indent="0" algn="l">
              <a:buNone/>
            </a:pPr>
            <a:r>
              <a:rPr lang="en-US" sz="1600" dirty="0">
                <a:effectLst/>
              </a:rPr>
              <a:t>Demonstration !!!! </a:t>
            </a:r>
          </a:p>
        </p:txBody>
      </p:sp>
      <p:sp>
        <p:nvSpPr>
          <p:cNvPr id="94" name="Google Shape;94;p16"/>
          <p:cNvSpPr txBox="1">
            <a:spLocks noGrp="1"/>
          </p:cNvSpPr>
          <p:nvPr>
            <p:ph type="sldNum" idx="12"/>
          </p:nvPr>
        </p:nvSpPr>
        <p:spPr>
          <a:xfrm>
            <a:off x="4297650" y="4218625"/>
            <a:ext cx="548700" cy="92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cs typeface="Arial"/>
                <a:sym typeface="Arial"/>
              </a:rPr>
              <a:t>Evaluation</a:t>
            </a:r>
            <a:endParaRPr lang="en-IL" sz="3200" dirty="0">
              <a:latin typeface="Satisfy" panose="020B060402020202020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DDDF113-7AED-4357-CAD2-6E0058CDBC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1100" y="1150637"/>
            <a:ext cx="6604000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Bellota Text Light"/>
              <a:buChar char="⬩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Bellota Text Light"/>
              <a:buChar char="◇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IL" altLang="en-IL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Two Key parameters:</a:t>
            </a:r>
            <a:b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</a:br>
            <a:endParaRPr kumimoji="0" lang="en-IL" altLang="en-I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eaLnBrk="0" fontAlgn="base" hangingPunct="0">
              <a:buFont typeface="Arial" panose="020B0604020202020204" pitchFamily="34" charset="0"/>
              <a:buChar char="•"/>
            </a:pPr>
            <a:r>
              <a:rPr lang="en-US" altLang="en-IL" dirty="0"/>
              <a:t>Score rating on each problem</a:t>
            </a:r>
            <a:endParaRPr lang="en-IL" altLang="en-IL" dirty="0"/>
          </a:p>
          <a:p>
            <a:pPr eaLnBrk="0" fontAlgn="base" hangingPunct="0">
              <a:buFont typeface="Arial" panose="020B0604020202020204" pitchFamily="34" charset="0"/>
              <a:buChar char="•"/>
            </a:pPr>
            <a:r>
              <a:rPr lang="en-IL" altLang="en-IL" dirty="0"/>
              <a:t>Runtime</a:t>
            </a:r>
          </a:p>
        </p:txBody>
      </p:sp>
    </p:spTree>
    <p:extLst>
      <p:ext uri="{BB962C8B-B14F-4D97-AF65-F5344CB8AC3E}">
        <p14:creationId xmlns:p14="http://schemas.microsoft.com/office/powerpoint/2010/main" val="3703657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B1A1109-440B-49E6-E93D-822FD2CDCD81}"/>
              </a:ext>
            </a:extLst>
          </p:cNvPr>
          <p:cNvSpPr txBox="1">
            <a:spLocks/>
          </p:cNvSpPr>
          <p:nvPr/>
        </p:nvSpPr>
        <p:spPr>
          <a:xfrm>
            <a:off x="3372678" y="378800"/>
            <a:ext cx="2392572" cy="3963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90000"/>
              </a:lnSpc>
              <a:buClr>
                <a:schemeClr val="dk1"/>
              </a:buClr>
              <a:buSzPts val="3200"/>
            </a:pPr>
            <a:r>
              <a:rPr lang="en-US" sz="3200" b="1" dirty="0">
                <a:solidFill>
                  <a:schemeClr val="dk1"/>
                </a:solidFill>
                <a:latin typeface="Gill Sans Ultra Bold" panose="020B0A02020104020203" pitchFamily="34" charset="77"/>
                <a:sym typeface="Satisfy"/>
              </a:rPr>
              <a:t>Results</a:t>
            </a:r>
            <a:endParaRPr lang="en-IL" sz="3200" b="1" dirty="0">
              <a:solidFill>
                <a:schemeClr val="dk1"/>
              </a:solidFill>
              <a:latin typeface="Gill Sans Ultra Bold" panose="020B0A02020104020203" pitchFamily="34" charset="77"/>
              <a:sym typeface="Satisfy"/>
            </a:endParaRPr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FDFC8EF2-9DCB-ACD5-02FC-A902D2801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26" y="909709"/>
            <a:ext cx="3449557" cy="4139468"/>
          </a:xfrm>
          <a:prstGeom prst="rect">
            <a:avLst/>
          </a:prstGeom>
        </p:spPr>
      </p:pic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801EB67D-25AA-E276-F663-80C4605E1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0933" y="909709"/>
            <a:ext cx="3449557" cy="41394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Motivation</a:t>
            </a:r>
            <a:endParaRPr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1017605" y="1114537"/>
            <a:ext cx="6934805" cy="301624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r>
              <a:rPr lang="en-IL" altLang="en-IL" sz="1200" b="1" dirty="0"/>
              <a:t>Up to 40% of food in the U.S. goes uneaten annually.</a:t>
            </a:r>
            <a:endParaRPr lang="en-US" sz="1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Environmental Benefits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Waste Reduction:</a:t>
            </a:r>
            <a:r>
              <a:rPr lang="en-US" sz="1200" dirty="0"/>
              <a:t> Less food ending up in landfills.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Resource Conservation:</a:t>
            </a:r>
            <a:r>
              <a:rPr lang="en-US" sz="1200" dirty="0"/>
              <a:t> Saving water and energy used in food production.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Economic Benefits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Cost Savings:</a:t>
            </a:r>
            <a:r>
              <a:rPr lang="en-US" sz="1200" dirty="0"/>
              <a:t> Reduce expenses related to food purchasing and disposal.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Efficiency:</a:t>
            </a:r>
            <a:r>
              <a:rPr lang="en-US" sz="1200" dirty="0"/>
              <a:t> Better inventory management leads to operational savings.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Societal Contribution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Sustainability:</a:t>
            </a:r>
            <a:r>
              <a:rPr lang="en-US" sz="1200" dirty="0"/>
              <a:t> Promotes responsible consumption practices.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Practical Applications:</a:t>
            </a:r>
            <a:r>
              <a:rPr lang="en-US" sz="1200" dirty="0"/>
              <a:t> Useful for households and commercial kitchens alike.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</a:rPr>
              <a:t>Future</a:t>
            </a:r>
            <a:r>
              <a:rPr lang="en-US" sz="3200" dirty="0">
                <a:latin typeface="Satisfy" panose="020B0604020202020204" charset="0"/>
              </a:rPr>
              <a:t> </a:t>
            </a:r>
            <a:r>
              <a:rPr lang="en-US" b="1" dirty="0">
                <a:latin typeface="Gill Sans Ultra Bold" panose="020B0A02020104020203" pitchFamily="34" charset="77"/>
              </a:rPr>
              <a:t>Work</a:t>
            </a:r>
            <a:endParaRPr lang="en-IL" sz="3200" dirty="0">
              <a:latin typeface="Satisfy" panose="020B060402020202020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16F030E-9523-012E-39FD-510E4A5CC7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80050" y="1290687"/>
            <a:ext cx="716253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endParaRPr lang="en-IL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Expand </a:t>
            </a: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the </a:t>
            </a: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dataset to include more detailed nutritional information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Implement constraints for dietary restrictions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Optimize for additional factors (e.g., cost, environmental impact) </a:t>
            </a:r>
            <a:endParaRPr lang="en-US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Allow misspelling of product inputs.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Use recommender system logic for personalized recipes.</a:t>
            </a:r>
            <a:endParaRPr lang="en-IL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</p:txBody>
      </p:sp>
    </p:spTree>
    <p:extLst>
      <p:ext uri="{BB962C8B-B14F-4D97-AF65-F5344CB8AC3E}">
        <p14:creationId xmlns:p14="http://schemas.microsoft.com/office/powerpoint/2010/main" val="14965901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576" y="424068"/>
            <a:ext cx="7911548" cy="503583"/>
          </a:xfrm>
        </p:spPr>
        <p:txBody>
          <a:bodyPr/>
          <a:lstStyle/>
          <a:p>
            <a:r>
              <a:rPr lang="en-US" sz="3200" b="1" dirty="0">
                <a:latin typeface="Gill Sans Ultra Bold" panose="020B0A02020104020203" pitchFamily="34" charset="77"/>
              </a:rPr>
              <a:t>Conclusion – What we learned</a:t>
            </a:r>
            <a:endParaRPr lang="en-IL" sz="3200" b="1" dirty="0">
              <a:latin typeface="Gill Sans Ultra Bold" panose="020B0A02020104020203" pitchFamily="34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16F030E-9523-012E-39FD-510E4A5CC7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80050" y="1567686"/>
            <a:ext cx="554029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endParaRPr lang="en-IL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Simple VS Complex algorithm implementation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AI Problem project structaring for experementation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 </a:t>
            </a:r>
            <a:endParaRPr lang="en-IL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</p:txBody>
      </p:sp>
    </p:spTree>
    <p:extLst>
      <p:ext uri="{BB962C8B-B14F-4D97-AF65-F5344CB8AC3E}">
        <p14:creationId xmlns:p14="http://schemas.microsoft.com/office/powerpoint/2010/main" val="1795205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/>
          </p:cNvSpPr>
          <p:nvPr/>
        </p:nvSpPr>
        <p:spPr>
          <a:xfrm>
            <a:off x="3797300" y="1881750"/>
            <a:ext cx="3225800" cy="13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marR="0"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marR="0"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marR="0"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marR="0"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marR="0"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marR="0"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marR="0"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pPr algn="l"/>
            <a:r>
              <a:rPr lang="en-US">
                <a:solidFill>
                  <a:schemeClr val="tx2"/>
                </a:solidFill>
              </a:rPr>
              <a:t>Thank you!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964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Project Objectives</a:t>
            </a:r>
            <a:endParaRPr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6403309-4903-28DF-C80A-632C7E40B8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56716" y="1888486"/>
            <a:ext cx="6681867" cy="1366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</a:rPr>
              <a:t>Develop an intelligent system for </a:t>
            </a: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optimizing</a:t>
            </a: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</a:rPr>
              <a:t> ingredient usage </a:t>
            </a:r>
            <a:endParaRPr lang="en-US" altLang="en-IL" sz="1800" dirty="0">
              <a:solidFill>
                <a:schemeClr val="dk1"/>
              </a:solidFill>
              <a:latin typeface="Bellota Text Light"/>
              <a:ea typeface="Bellota Text Ligh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</a:rPr>
              <a:t>Reduce waste, save costs, and lessen environmental impact </a:t>
            </a:r>
            <a:endParaRPr lang="en-US" altLang="en-IL" sz="1800" dirty="0">
              <a:solidFill>
                <a:schemeClr val="dk1"/>
              </a:solidFill>
              <a:latin typeface="Bellota Text Light"/>
              <a:ea typeface="Bellota Text Ligh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</a:rPr>
              <a:t>Create a flexible platform for personalized meal planning </a:t>
            </a:r>
            <a:endParaRPr lang="he-IL" sz="1800" b="1" dirty="0"/>
          </a:p>
          <a:p>
            <a:pPr marL="10160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90943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78213-6D02-2ACC-C8D9-A5EE1E01B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Previous work</a:t>
            </a:r>
            <a:r>
              <a:rPr lang="en-US" dirty="0"/>
              <a:t> </a:t>
            </a:r>
            <a:endParaRPr lang="en-I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454283-592D-C5B6-D5B9-364346FE1A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E6E80FC-8022-3502-9A86-FE23610363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55375" y="1373775"/>
            <a:ext cx="7208675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  <a:tabLst/>
            </a:pPr>
            <a:r>
              <a:rPr lang="en-IL" altLang="en-IL" dirty="0"/>
              <a:t>Uses,Algorithms and Methods: </a:t>
            </a:r>
            <a:endParaRPr lang="en-US" altLang="en-IL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L" altLang="en-IL" dirty="0"/>
              <a:t>USDA's Thrifty Food Plan (since 1975) </a:t>
            </a:r>
            <a:endParaRPr lang="en-US" altLang="en-IL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L" altLang="en-IL" dirty="0"/>
              <a:t>School lunch menu optimization </a:t>
            </a:r>
            <a:endParaRPr lang="en-US" altLang="en-IL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L" altLang="en-IL" dirty="0"/>
              <a:t>Standard linear programming </a:t>
            </a:r>
            <a:endParaRPr lang="en-US" altLang="en-IL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L" altLang="en-IL" dirty="0"/>
              <a:t>Individual diet model</a:t>
            </a:r>
            <a:r>
              <a:rPr lang="en-US" altLang="en-IL" dirty="0"/>
              <a:t>l</a:t>
            </a:r>
            <a:r>
              <a:rPr lang="en-IL" altLang="en-IL" dirty="0"/>
              <a:t>ing</a:t>
            </a:r>
            <a:endParaRPr lang="en-US" altLang="en-IL" dirty="0"/>
          </a:p>
        </p:txBody>
      </p:sp>
    </p:spTree>
    <p:extLst>
      <p:ext uri="{BB962C8B-B14F-4D97-AF65-F5344CB8AC3E}">
        <p14:creationId xmlns:p14="http://schemas.microsoft.com/office/powerpoint/2010/main" val="1696484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C3749-F966-FA28-39EA-0BF584781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latin typeface="Gill Sans Ultra Bold" panose="020B0A02020104020203" pitchFamily="34" charset="77"/>
                <a:ea typeface="Bellota Text Light"/>
                <a:cs typeface="Arial"/>
              </a:rPr>
              <a:t>Assumptions and Limitations</a:t>
            </a:r>
            <a:endParaRPr lang="en-IL" sz="2800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A5F7A-AEC1-684D-D757-25C7B132FC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3E9C5C5-A146-1737-F7AD-4B71718403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77475" y="1373297"/>
            <a:ext cx="7970452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92D050"/>
              </a:buClr>
              <a:buSzTx/>
            </a:pP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Meal preparation time </a:t>
            </a:r>
            <a:r>
              <a:rPr lang="en-US" altLang="en-IL" dirty="0">
                <a:latin typeface="Bellota Text" panose="020B0604020202020204" charset="0"/>
                <a:ea typeface="Bellota Text" panose="020B0604020202020204" charset="0"/>
              </a:rPr>
              <a:t>is </a:t>
            </a: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not considered a constraint </a:t>
            </a:r>
            <a:endParaRPr lang="en-US" altLang="en-IL" dirty="0">
              <a:latin typeface="Bellota Text" panose="020B0604020202020204" charset="0"/>
              <a:ea typeface="Bellota Text" panose="020B0604020202020204" charset="0"/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92D050"/>
              </a:buClr>
              <a:buSzTx/>
            </a:pP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Future meal shelf life not factored into planning </a:t>
            </a:r>
            <a:endParaRPr lang="en-US" altLang="en-IL" dirty="0">
              <a:latin typeface="Bellota Text" panose="020B0604020202020204" charset="0"/>
              <a:ea typeface="Bellota Text" panose="020B0604020202020204" charset="0"/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92D050"/>
              </a:buClr>
              <a:buSzTx/>
            </a:pP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Datasets of varying sizes used for testing </a:t>
            </a:r>
            <a:endParaRPr lang="en-US" altLang="en-IL" dirty="0">
              <a:latin typeface="Bellota Text" panose="020B0604020202020204" charset="0"/>
              <a:ea typeface="Bellota Text" panose="020B0604020202020204" charset="0"/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92D050"/>
              </a:buClr>
              <a:buSzTx/>
            </a:pP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Accurate data on ingredient expiration dates and nutritional values </a:t>
            </a:r>
          </a:p>
        </p:txBody>
      </p:sp>
    </p:spTree>
    <p:extLst>
      <p:ext uri="{BB962C8B-B14F-4D97-AF65-F5344CB8AC3E}">
        <p14:creationId xmlns:p14="http://schemas.microsoft.com/office/powerpoint/2010/main" val="2528146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7DB2E-900B-1079-898A-A78F26B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Key Features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AC3527-3480-7D27-973A-9938BC3A4AF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843700" y="1390374"/>
            <a:ext cx="6396399" cy="2089426"/>
          </a:xfrm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Flexible architecture for future enhancements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Ability to incorporate nutritional balance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Potential for dietary restriction constraints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Scalable to handle various optimization goals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User-friendly interface for non-technical users </a:t>
            </a:r>
          </a:p>
          <a:p>
            <a:pPr>
              <a:buFont typeface="Arial" panose="020B0604020202020204" pitchFamily="34" charset="0"/>
              <a:buChar char="•"/>
            </a:pPr>
            <a:endParaRPr lang="en-I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822DD-69A3-DE95-E373-FFB3DE4BE4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53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/>
              <a:t> </a:t>
            </a: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Methodology Overview</a:t>
            </a:r>
            <a:endParaRPr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F0A842A0-2C52-F409-5D08-CD670B2DB1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6172" y="1585850"/>
            <a:ext cx="2436939" cy="1511903"/>
          </a:xfrm>
          <a:prstGeom prst="roundRect">
            <a:avLst/>
          </a:prstGeom>
          <a:noFill/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indent="-35560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  <a:defRPr sz="1200" b="1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1pPr>
            <a:lvl2pPr marL="742950" indent="-285750">
              <a:lnSpc>
                <a:spcPct val="115000"/>
              </a:lnSpc>
              <a:spcBef>
                <a:spcPts val="800"/>
              </a:spcBef>
              <a:buClr>
                <a:schemeClr val="accent5"/>
              </a:buClr>
              <a:buSzPts val="2000"/>
              <a:buFont typeface="Arial" panose="020B0604020202020204" pitchFamily="34" charset="0"/>
              <a:buChar char="•"/>
              <a:defRPr sz="12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2pPr>
            <a:lvl3pPr marL="1371600" indent="-355600">
              <a:lnSpc>
                <a:spcPct val="115000"/>
              </a:lnSpc>
              <a:spcBef>
                <a:spcPts val="800"/>
              </a:spcBef>
              <a:buClr>
                <a:schemeClr val="accent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3pPr>
            <a:lvl4pPr marL="18288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●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4pPr>
            <a:lvl5pPr marL="22860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○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5pPr>
            <a:lvl6pPr marL="27432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6pPr>
            <a:lvl7pPr marL="32004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●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7pPr>
            <a:lvl8pPr marL="36576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○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8pPr>
            <a:lvl9pPr marL="4114800" indent="-3556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9pPr>
          </a:lstStyle>
          <a:p>
            <a:r>
              <a:rPr lang="en-US" dirty="0"/>
              <a:t>Goal State</a:t>
            </a:r>
          </a:p>
          <a:p>
            <a:pPr marL="101600" indent="0">
              <a:buNone/>
            </a:pPr>
            <a:r>
              <a:rPr lang="en-US" b="0" dirty="0"/>
              <a:t>Given a number of days to plan meals, and number of meals per day we reach this state once we have planned all recipes.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A9A82822-5329-6B2B-9C85-2DC85CDED7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3292" y="1585849"/>
            <a:ext cx="2436939" cy="1511903"/>
          </a:xfrm>
          <a:prstGeom prst="roundRect">
            <a:avLst/>
          </a:prstGeom>
          <a:noFill/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indent="-35560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  <a:defRPr sz="1200" b="1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1pPr>
            <a:lvl2pPr marL="742950" indent="-285750">
              <a:lnSpc>
                <a:spcPct val="115000"/>
              </a:lnSpc>
              <a:spcBef>
                <a:spcPts val="800"/>
              </a:spcBef>
              <a:buClr>
                <a:schemeClr val="accent5"/>
              </a:buClr>
              <a:buSzPts val="2000"/>
              <a:buFont typeface="Arial" panose="020B0604020202020204" pitchFamily="34" charset="0"/>
              <a:buChar char="•"/>
              <a:defRPr sz="12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2pPr>
            <a:lvl3pPr marL="1371600" indent="-355600">
              <a:lnSpc>
                <a:spcPct val="115000"/>
              </a:lnSpc>
              <a:spcBef>
                <a:spcPts val="800"/>
              </a:spcBef>
              <a:buClr>
                <a:schemeClr val="accent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3pPr>
            <a:lvl4pPr marL="18288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●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4pPr>
            <a:lvl5pPr marL="22860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○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5pPr>
            <a:lvl6pPr marL="27432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6pPr>
            <a:lvl7pPr marL="32004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●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7pPr>
            <a:lvl8pPr marL="36576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○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8pPr>
            <a:lvl9pPr marL="4114800" indent="-3556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9pPr>
          </a:lstStyle>
          <a:p>
            <a:r>
              <a:rPr lang="en-US" dirty="0"/>
              <a:t>Actions</a:t>
            </a:r>
          </a:p>
          <a:p>
            <a:pPr marL="101600" indent="0">
              <a:buNone/>
            </a:pPr>
            <a:r>
              <a:rPr lang="en-US" b="0" dirty="0"/>
              <a:t>Represent recipes, Actions update state, and actions can have multiple values depending on problem definition.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ED3EE2AE-6CBC-6C12-C2AA-D19CF128C0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769" y="1585849"/>
            <a:ext cx="2436941" cy="1511903"/>
          </a:xfrm>
          <a:prstGeom prst="roundRect">
            <a:avLst/>
          </a:prstGeom>
          <a:noFill/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Bellota Text Light"/>
              <a:buChar char="⬩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Bellota Text Light"/>
              <a:buChar char="◇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State Definition</a:t>
            </a:r>
          </a:p>
          <a:p>
            <a:pPr marL="101600" indent="0">
              <a:buNone/>
            </a:pPr>
            <a:r>
              <a:rPr lang="en-US" sz="1200" dirty="0"/>
              <a:t>Recipes chosen so far as part of meal plan, and all Products left. Each product has Name, Id, Quantity and Expiration date.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FE4EC-5798-9C3B-FDA6-2BD41AAB9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Algorithms Implemented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F215B-C54E-4CC7-8525-EECD1A8DEC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grpSp>
        <p:nvGrpSpPr>
          <p:cNvPr id="14" name="Google Shape;754;p48">
            <a:extLst>
              <a:ext uri="{FF2B5EF4-FFF2-40B4-BE49-F238E27FC236}">
                <a16:creationId xmlns:a16="http://schemas.microsoft.com/office/drawing/2014/main" id="{3941E957-5E92-F7E3-84A8-9D94F68C5CFD}"/>
              </a:ext>
            </a:extLst>
          </p:cNvPr>
          <p:cNvGrpSpPr/>
          <p:nvPr/>
        </p:nvGrpSpPr>
        <p:grpSpPr>
          <a:xfrm>
            <a:off x="1943610" y="1275411"/>
            <a:ext cx="4366611" cy="2842652"/>
            <a:chOff x="2554206" y="518698"/>
            <a:chExt cx="613055" cy="720187"/>
          </a:xfrm>
        </p:grpSpPr>
        <p:sp>
          <p:nvSpPr>
            <p:cNvPr id="15" name="Google Shape;755;p48">
              <a:extLst>
                <a:ext uri="{FF2B5EF4-FFF2-40B4-BE49-F238E27FC236}">
                  <a16:creationId xmlns:a16="http://schemas.microsoft.com/office/drawing/2014/main" id="{3E600876-F480-FDDB-1B7C-88A0A2F607DE}"/>
                </a:ext>
              </a:extLst>
            </p:cNvPr>
            <p:cNvSpPr/>
            <p:nvPr/>
          </p:nvSpPr>
          <p:spPr>
            <a:xfrm flipH="1">
              <a:off x="2721847" y="518698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756;p48">
              <a:extLst>
                <a:ext uri="{FF2B5EF4-FFF2-40B4-BE49-F238E27FC236}">
                  <a16:creationId xmlns:a16="http://schemas.microsoft.com/office/drawing/2014/main" id="{D759B4C2-2ABD-A4EF-E7CD-CEE109CF0EAE}"/>
                </a:ext>
              </a:extLst>
            </p:cNvPr>
            <p:cNvSpPr/>
            <p:nvPr/>
          </p:nvSpPr>
          <p:spPr>
            <a:xfrm flipH="1">
              <a:off x="2554206" y="580017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757;p48">
              <a:extLst>
                <a:ext uri="{FF2B5EF4-FFF2-40B4-BE49-F238E27FC236}">
                  <a16:creationId xmlns:a16="http://schemas.microsoft.com/office/drawing/2014/main" id="{504A1B4A-C472-6773-C5B1-C8567E606994}"/>
                </a:ext>
              </a:extLst>
            </p:cNvPr>
            <p:cNvSpPr/>
            <p:nvPr/>
          </p:nvSpPr>
          <p:spPr>
            <a:xfrm flipH="1">
              <a:off x="2750903" y="880518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46E246A-A82C-CDBD-4452-5A6C05FED8B5}"/>
              </a:ext>
            </a:extLst>
          </p:cNvPr>
          <p:cNvSpPr txBox="1"/>
          <p:nvPr/>
        </p:nvSpPr>
        <p:spPr>
          <a:xfrm>
            <a:off x="4611012" y="1820205"/>
            <a:ext cx="11635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Greedy  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6D810D-5EB2-FADE-EA45-D537D493F40D}"/>
              </a:ext>
            </a:extLst>
          </p:cNvPr>
          <p:cNvSpPr txBox="1"/>
          <p:nvPr/>
        </p:nvSpPr>
        <p:spPr>
          <a:xfrm>
            <a:off x="2555910" y="2347449"/>
            <a:ext cx="11635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Simulated </a:t>
            </a:r>
          </a:p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Annealing 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3CCFCC-CCB8-F23E-69AB-ED08B11AF72E}"/>
              </a:ext>
            </a:extLst>
          </p:cNvPr>
          <p:cNvSpPr txBox="1"/>
          <p:nvPr/>
        </p:nvSpPr>
        <p:spPr>
          <a:xfrm>
            <a:off x="3947161" y="3177456"/>
            <a:ext cx="15535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Reinforcement Learning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444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B7C37-13BC-4494-A24A-7DDDD4809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Greedy Algorithm 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1060D-4C4E-BD78-EB42-5B001BB46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74" y="1201550"/>
            <a:ext cx="6741865" cy="29994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Greedy Algorithm Makes best choice at each step without looking ahead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Checks available actions, picks highest scoring action, updates state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Used as the baseline.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8B452-C3AA-D119-D734-9BE23F3234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6434555"/>
      </p:ext>
    </p:extLst>
  </p:cSld>
  <p:clrMapOvr>
    <a:masterClrMapping/>
  </p:clrMapOvr>
</p:sld>
</file>

<file path=ppt/theme/theme1.xml><?xml version="1.0" encoding="utf-8"?>
<a:theme xmlns:a="http://schemas.openxmlformats.org/drawingml/2006/main" name="Lafew template">
  <a:themeElements>
    <a:clrScheme name="Custom 347">
      <a:dk1>
        <a:srgbClr val="423C41"/>
      </a:dk1>
      <a:lt1>
        <a:srgbClr val="FFFFFF"/>
      </a:lt1>
      <a:dk2>
        <a:srgbClr val="7A717C"/>
      </a:dk2>
      <a:lt2>
        <a:srgbClr val="F0E9E3"/>
      </a:lt2>
      <a:accent1>
        <a:srgbClr val="FFBF3A"/>
      </a:accent1>
      <a:accent2>
        <a:srgbClr val="E94032"/>
      </a:accent2>
      <a:accent3>
        <a:srgbClr val="A78BAF"/>
      </a:accent3>
      <a:accent4>
        <a:srgbClr val="ADC853"/>
      </a:accent4>
      <a:accent5>
        <a:srgbClr val="6FAC6A"/>
      </a:accent5>
      <a:accent6>
        <a:srgbClr val="9C6E59"/>
      </a:accent6>
      <a:hlink>
        <a:srgbClr val="884E9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423C41"/>
    </a:dk1>
    <a:lt1>
      <a:srgbClr val="FFFFFF"/>
    </a:lt1>
    <a:dk2>
      <a:srgbClr val="7A717C"/>
    </a:dk2>
    <a:lt2>
      <a:srgbClr val="F0E9E3"/>
    </a:lt2>
    <a:accent1>
      <a:srgbClr val="FFBF3A"/>
    </a:accent1>
    <a:accent2>
      <a:srgbClr val="E94032"/>
    </a:accent2>
    <a:accent3>
      <a:srgbClr val="A78BAF"/>
    </a:accent3>
    <a:accent4>
      <a:srgbClr val="ADC853"/>
    </a:accent4>
    <a:accent5>
      <a:srgbClr val="6FAC6A"/>
    </a:accent5>
    <a:accent6>
      <a:srgbClr val="9C6E59"/>
    </a:accent6>
    <a:hlink>
      <a:srgbClr val="884E97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519</TotalTime>
  <Words>600</Words>
  <Application>Microsoft Office PowerPoint</Application>
  <PresentationFormat>On-screen Show (16:9)</PresentationFormat>
  <Paragraphs>126</Paragraphs>
  <Slides>22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Calibri</vt:lpstr>
      <vt:lpstr>Satisfy</vt:lpstr>
      <vt:lpstr>Bellota Text</vt:lpstr>
      <vt:lpstr>Gill Sans Ultra Bold</vt:lpstr>
      <vt:lpstr>Bellota Text Light</vt:lpstr>
      <vt:lpstr>Arial</vt:lpstr>
      <vt:lpstr>Lafew template</vt:lpstr>
      <vt:lpstr>This is Your Presentation Title</vt:lpstr>
      <vt:lpstr>Motivation</vt:lpstr>
      <vt:lpstr>Project Objectives</vt:lpstr>
      <vt:lpstr>Previous work </vt:lpstr>
      <vt:lpstr>Assumptions and Limitations</vt:lpstr>
      <vt:lpstr>Key Features</vt:lpstr>
      <vt:lpstr> Methodology Overview</vt:lpstr>
      <vt:lpstr>Algorithms Implemented</vt:lpstr>
      <vt:lpstr>Greedy Algorithm </vt:lpstr>
      <vt:lpstr>Simulated Annealing</vt:lpstr>
      <vt:lpstr>Reinforcement Learning (Q-learning)</vt:lpstr>
      <vt:lpstr>Problem Types</vt:lpstr>
      <vt:lpstr>Count Expired Items </vt:lpstr>
      <vt:lpstr>Minimize Waster</vt:lpstr>
      <vt:lpstr>Meal Parameters</vt:lpstr>
      <vt:lpstr>PowerPoint Presentation</vt:lpstr>
      <vt:lpstr>PowerPoint Presentation</vt:lpstr>
      <vt:lpstr>Evaluation</vt:lpstr>
      <vt:lpstr>PowerPoint Presentation</vt:lpstr>
      <vt:lpstr>Future Work</vt:lpstr>
      <vt:lpstr>Conclusion – What we learned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Mor Benami</dc:creator>
  <cp:lastModifiedBy>Mor Benami</cp:lastModifiedBy>
  <cp:revision>19</cp:revision>
  <dcterms:modified xsi:type="dcterms:W3CDTF">2024-09-22T19:02:41Z</dcterms:modified>
</cp:coreProperties>
</file>